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7"/>
    <p:sldId id="257" r:id="rId38"/>
    <p:sldId id="258" r:id="rId39"/>
    <p:sldId id="259" r:id="rId40"/>
    <p:sldId id="260" r:id="rId41"/>
    <p:sldId id="261" r:id="rId42"/>
    <p:sldId id="262" r:id="rId43"/>
    <p:sldId id="263" r:id="rId4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  <p:embeddedFont>
      <p:font typeface="Neue Machina" charset="1" panose="00000500000000000000"/>
      <p:regular r:id="rId16"/>
    </p:embeddedFont>
    <p:embeddedFont>
      <p:font typeface="Neue Machina Light" charset="1" panose="00000400000000000000"/>
      <p:regular r:id="rId17"/>
    </p:embeddedFont>
    <p:embeddedFont>
      <p:font typeface="Neue Machina Ultra-Bold" charset="1" panose="00000900000000000000"/>
      <p:regular r:id="rId18"/>
    </p:embeddedFont>
    <p:embeddedFont>
      <p:font typeface="Montserrat" charset="1" panose="00000500000000000000"/>
      <p:regular r:id="rId19"/>
    </p:embeddedFont>
    <p:embeddedFont>
      <p:font typeface="Montserrat Bold" charset="1" panose="00000800000000000000"/>
      <p:regular r:id="rId20"/>
    </p:embeddedFont>
    <p:embeddedFont>
      <p:font typeface="Montserrat Italics" charset="1" panose="00000500000000000000"/>
      <p:regular r:id="rId21"/>
    </p:embeddedFont>
    <p:embeddedFont>
      <p:font typeface="Montserrat Bold Italics" charset="1" panose="00000800000000000000"/>
      <p:regular r:id="rId22"/>
    </p:embeddedFont>
    <p:embeddedFont>
      <p:font typeface="Montserrat Thin" charset="1" panose="00000300000000000000"/>
      <p:regular r:id="rId23"/>
    </p:embeddedFont>
    <p:embeddedFont>
      <p:font typeface="Montserrat Thin Italics" charset="1" panose="00000300000000000000"/>
      <p:regular r:id="rId24"/>
    </p:embeddedFont>
    <p:embeddedFont>
      <p:font typeface="Montserrat Extra-Light" charset="1" panose="00000300000000000000"/>
      <p:regular r:id="rId25"/>
    </p:embeddedFont>
    <p:embeddedFont>
      <p:font typeface="Montserrat Extra-Light Italics" charset="1" panose="00000300000000000000"/>
      <p:regular r:id="rId26"/>
    </p:embeddedFont>
    <p:embeddedFont>
      <p:font typeface="Montserrat Light" charset="1" panose="00000400000000000000"/>
      <p:regular r:id="rId27"/>
    </p:embeddedFont>
    <p:embeddedFont>
      <p:font typeface="Montserrat Light Italics" charset="1" panose="00000400000000000000"/>
      <p:regular r:id="rId28"/>
    </p:embeddedFont>
    <p:embeddedFont>
      <p:font typeface="Montserrat Medium" charset="1" panose="00000600000000000000"/>
      <p:regular r:id="rId29"/>
    </p:embeddedFont>
    <p:embeddedFont>
      <p:font typeface="Montserrat Medium Italics" charset="1" panose="00000600000000000000"/>
      <p:regular r:id="rId30"/>
    </p:embeddedFont>
    <p:embeddedFont>
      <p:font typeface="Montserrat Semi-Bold" charset="1" panose="00000700000000000000"/>
      <p:regular r:id="rId31"/>
    </p:embeddedFont>
    <p:embeddedFont>
      <p:font typeface="Montserrat Semi-Bold Italics" charset="1" panose="00000700000000000000"/>
      <p:regular r:id="rId32"/>
    </p:embeddedFont>
    <p:embeddedFont>
      <p:font typeface="Montserrat Ultra-Bold" charset="1" panose="00000900000000000000"/>
      <p:regular r:id="rId33"/>
    </p:embeddedFont>
    <p:embeddedFont>
      <p:font typeface="Montserrat Ultra-Bold Italics" charset="1" panose="00000900000000000000"/>
      <p:regular r:id="rId34"/>
    </p:embeddedFont>
    <p:embeddedFont>
      <p:font typeface="Montserrat Heavy" charset="1" panose="00000A00000000000000"/>
      <p:regular r:id="rId35"/>
    </p:embeddedFont>
    <p:embeddedFont>
      <p:font typeface="Montserrat Heavy Italics" charset="1" panose="00000A0000000000000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slides/slide1.xml" Type="http://schemas.openxmlformats.org/officeDocument/2006/relationships/slide"/><Relationship Id="rId38" Target="slides/slide2.xml" Type="http://schemas.openxmlformats.org/officeDocument/2006/relationships/slide"/><Relationship Id="rId39" Target="slides/slide3.xml" Type="http://schemas.openxmlformats.org/officeDocument/2006/relationships/slide"/><Relationship Id="rId4" Target="theme/theme1.xml" Type="http://schemas.openxmlformats.org/officeDocument/2006/relationships/theme"/><Relationship Id="rId40" Target="slides/slide4.xml" Type="http://schemas.openxmlformats.org/officeDocument/2006/relationships/slide"/><Relationship Id="rId41" Target="slides/slide5.xml" Type="http://schemas.openxmlformats.org/officeDocument/2006/relationships/slide"/><Relationship Id="rId42" Target="slides/slide6.xml" Type="http://schemas.openxmlformats.org/officeDocument/2006/relationships/slide"/><Relationship Id="rId43" Target="slides/slide7.xml" Type="http://schemas.openxmlformats.org/officeDocument/2006/relationships/slide"/><Relationship Id="rId44" Target="slides/slide8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6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16.pn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12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492672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71731" y="654409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100000">
            <a:off x="11884038" y="689683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393429">
            <a:off x="14329112" y="8394193"/>
            <a:ext cx="4723918" cy="2308815"/>
          </a:xfrm>
          <a:custGeom>
            <a:avLst/>
            <a:gdLst/>
            <a:ahLst/>
            <a:cxnLst/>
            <a:rect r="r" b="b" t="t" l="l"/>
            <a:pathLst>
              <a:path h="2308815" w="4723918">
                <a:moveTo>
                  <a:pt x="0" y="0"/>
                </a:moveTo>
                <a:lnTo>
                  <a:pt x="4723918" y="0"/>
                </a:lnTo>
                <a:lnTo>
                  <a:pt x="4723918" y="2308814"/>
                </a:lnTo>
                <a:lnTo>
                  <a:pt x="0" y="23088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90333" y="2523477"/>
            <a:ext cx="4327479" cy="600872"/>
          </a:xfrm>
          <a:custGeom>
            <a:avLst/>
            <a:gdLst/>
            <a:ahLst/>
            <a:cxnLst/>
            <a:rect r="r" b="b" t="t" l="l"/>
            <a:pathLst>
              <a:path h="600872" w="4327479">
                <a:moveTo>
                  <a:pt x="0" y="0"/>
                </a:moveTo>
                <a:lnTo>
                  <a:pt x="4327478" y="0"/>
                </a:lnTo>
                <a:lnTo>
                  <a:pt x="4327478" y="600873"/>
                </a:lnTo>
                <a:lnTo>
                  <a:pt x="0" y="6008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71533" r="0" b="-7153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32774" y="2271889"/>
            <a:ext cx="3597907" cy="3671334"/>
          </a:xfrm>
          <a:custGeom>
            <a:avLst/>
            <a:gdLst/>
            <a:ahLst/>
            <a:cxnLst/>
            <a:rect r="r" b="b" t="t" l="l"/>
            <a:pathLst>
              <a:path h="3671334" w="3597907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042606">
            <a:off x="-947227" y="8169399"/>
            <a:ext cx="4602247" cy="3514966"/>
          </a:xfrm>
          <a:custGeom>
            <a:avLst/>
            <a:gdLst/>
            <a:ahLst/>
            <a:cxnLst/>
            <a:rect r="r" b="b" t="t" l="l"/>
            <a:pathLst>
              <a:path h="3514966" w="4602247">
                <a:moveTo>
                  <a:pt x="0" y="0"/>
                </a:moveTo>
                <a:lnTo>
                  <a:pt x="4602247" y="0"/>
                </a:lnTo>
                <a:lnTo>
                  <a:pt x="4602247" y="3514967"/>
                </a:lnTo>
                <a:lnTo>
                  <a:pt x="0" y="35149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19979" y="819150"/>
            <a:ext cx="13448042" cy="1809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40"/>
              </a:lnSpc>
            </a:pPr>
            <a:r>
              <a:rPr lang="en-US" sz="10529">
                <a:solidFill>
                  <a:srgbClr val="FFFFFF"/>
                </a:solidFill>
                <a:latin typeface="Neue Machina Ultra-Bold"/>
              </a:rPr>
              <a:t>Team Straw Hats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51051" y="2580538"/>
            <a:ext cx="3006042" cy="439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sz="2586">
                <a:solidFill>
                  <a:srgbClr val="01204C"/>
                </a:solidFill>
                <a:latin typeface="Montserrat Medium"/>
              </a:rPr>
              <a:t>Presentation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531727" y="4654965"/>
            <a:ext cx="3787080" cy="2150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61"/>
              </a:lnSpc>
            </a:pPr>
            <a:r>
              <a:rPr lang="en-US" sz="7472">
                <a:solidFill>
                  <a:srgbClr val="FFFFFF"/>
                </a:solidFill>
                <a:latin typeface="Neue Machina Ultra-Bold"/>
              </a:rPr>
              <a:t>Akshay</a:t>
            </a:r>
          </a:p>
          <a:p>
            <a:pPr algn="ctr">
              <a:lnSpc>
                <a:spcPts val="6541"/>
              </a:lnSpc>
              <a:spcBef>
                <a:spcPct val="0"/>
              </a:spcBef>
            </a:pPr>
            <a:r>
              <a:rPr lang="en-US" sz="4672">
                <a:solidFill>
                  <a:srgbClr val="FFFFFF"/>
                </a:solidFill>
                <a:latin typeface="Neue Machina"/>
              </a:rPr>
              <a:t>Lead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49263" y="7782238"/>
            <a:ext cx="4881418" cy="2144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37"/>
              </a:lnSpc>
            </a:pPr>
            <a:r>
              <a:rPr lang="en-US" sz="7455">
                <a:solidFill>
                  <a:srgbClr val="FFFFFF"/>
                </a:solidFill>
                <a:latin typeface="Neue Machina Ultra-Bold"/>
              </a:rPr>
              <a:t>Nanditha</a:t>
            </a:r>
          </a:p>
          <a:p>
            <a:pPr algn="ctr">
              <a:lnSpc>
                <a:spcPts val="6482"/>
              </a:lnSpc>
              <a:spcBef>
                <a:spcPct val="0"/>
              </a:spcBef>
            </a:pPr>
            <a:r>
              <a:rPr lang="en-US" sz="4630">
                <a:solidFill>
                  <a:srgbClr val="FFFFFF"/>
                </a:solidFill>
                <a:latin typeface="Neue Machina"/>
              </a:rPr>
              <a:t>Designer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4000" y="4674015"/>
            <a:ext cx="5207638" cy="1870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37"/>
              </a:lnSpc>
            </a:pPr>
            <a:r>
              <a:rPr lang="en-US" sz="6455">
                <a:solidFill>
                  <a:srgbClr val="FFFFFF"/>
                </a:solidFill>
                <a:latin typeface="Neue Machina Ultra-Bold"/>
              </a:rPr>
              <a:t>Misha </a:t>
            </a:r>
          </a:p>
          <a:p>
            <a:pPr algn="ctr">
              <a:lnSpc>
                <a:spcPts val="5705"/>
              </a:lnSpc>
              <a:spcBef>
                <a:spcPct val="0"/>
              </a:spcBef>
            </a:pPr>
            <a:r>
              <a:rPr lang="en-US" sz="4075">
                <a:solidFill>
                  <a:srgbClr val="FFFFFF"/>
                </a:solidFill>
                <a:latin typeface="Neue Machina"/>
              </a:rPr>
              <a:t>Back end developer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943721" y="7342079"/>
            <a:ext cx="6802207" cy="2206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43"/>
              </a:lnSpc>
            </a:pPr>
            <a:r>
              <a:rPr lang="en-US" sz="7459">
                <a:solidFill>
                  <a:srgbClr val="FFFFFF"/>
                </a:solidFill>
                <a:latin typeface="Neue Machina Ultra-Bold"/>
              </a:rPr>
              <a:t>Nandini </a:t>
            </a:r>
          </a:p>
          <a:p>
            <a:pPr algn="ctr">
              <a:lnSpc>
                <a:spcPts val="7021"/>
              </a:lnSpc>
              <a:spcBef>
                <a:spcPct val="0"/>
              </a:spcBef>
            </a:pPr>
            <a:r>
              <a:rPr lang="en-US" sz="5015">
                <a:solidFill>
                  <a:srgbClr val="FFFFFF"/>
                </a:solidFill>
                <a:latin typeface="Neue Machina"/>
              </a:rPr>
              <a:t>Front-end developer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5108501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359184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9029493" y="1664950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9" y="0"/>
                </a:lnTo>
                <a:lnTo>
                  <a:pt x="12718369" y="9388469"/>
                </a:lnTo>
                <a:lnTo>
                  <a:pt x="0" y="9388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3898" y="2346313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7" y="0"/>
                </a:lnTo>
                <a:lnTo>
                  <a:pt x="2292647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953174">
            <a:off x="-59279" y="8766770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1" y="0"/>
                </a:lnTo>
                <a:lnTo>
                  <a:pt x="5153321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26913" y="1664932"/>
            <a:ext cx="6888896" cy="7185289"/>
          </a:xfrm>
          <a:custGeom>
            <a:avLst/>
            <a:gdLst/>
            <a:ahLst/>
            <a:cxnLst/>
            <a:rect r="r" b="b" t="t" l="l"/>
            <a:pathLst>
              <a:path h="7185289" w="6888896">
                <a:moveTo>
                  <a:pt x="0" y="0"/>
                </a:moveTo>
                <a:lnTo>
                  <a:pt x="6888897" y="0"/>
                </a:lnTo>
                <a:lnTo>
                  <a:pt x="6888897" y="7185290"/>
                </a:lnTo>
                <a:lnTo>
                  <a:pt x="0" y="7185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59214" y="866775"/>
            <a:ext cx="15223405" cy="5855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669"/>
              </a:lnSpc>
            </a:pPr>
            <a:r>
              <a:rPr lang="en-US" sz="8335">
                <a:solidFill>
                  <a:srgbClr val="FFFFFF"/>
                </a:solidFill>
                <a:latin typeface="Neue Machina Ultra-Bold"/>
              </a:rPr>
              <a:t>Are you constantly struggling to find a parking spot for your vehicle 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93499" y="7915018"/>
            <a:ext cx="7249597" cy="615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5"/>
              </a:lnSpc>
              <a:spcBef>
                <a:spcPct val="0"/>
              </a:spcBef>
            </a:pPr>
            <a:r>
              <a:rPr lang="en-US" sz="3575">
                <a:solidFill>
                  <a:srgbClr val="FFFFFF"/>
                </a:solidFill>
                <a:latin typeface="Montserrat"/>
              </a:rPr>
              <a:t>Don’t worry we got you covered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-234626" y="7511228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00499" y="-175159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02533" y="429915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5" y="0"/>
                </a:lnTo>
                <a:lnTo>
                  <a:pt x="3874295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925861" y="7046518"/>
            <a:ext cx="8959061" cy="6831284"/>
          </a:xfrm>
          <a:custGeom>
            <a:avLst/>
            <a:gdLst/>
            <a:ahLst/>
            <a:cxnLst/>
            <a:rect r="r" b="b" t="t" l="l"/>
            <a:pathLst>
              <a:path h="6831284" w="8959061">
                <a:moveTo>
                  <a:pt x="0" y="0"/>
                </a:moveTo>
                <a:lnTo>
                  <a:pt x="8959061" y="0"/>
                </a:lnTo>
                <a:lnTo>
                  <a:pt x="8959061" y="6831283"/>
                </a:lnTo>
                <a:lnTo>
                  <a:pt x="0" y="68312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99239" y="3470534"/>
            <a:ext cx="9289521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Park’N Ride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91631" y="5406152"/>
            <a:ext cx="14185196" cy="1947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87"/>
              </a:lnSpc>
              <a:spcBef>
                <a:spcPct val="0"/>
              </a:spcBef>
            </a:pPr>
            <a:r>
              <a:rPr lang="en-US" sz="5634">
                <a:solidFill>
                  <a:srgbClr val="FFFFFF"/>
                </a:solidFill>
                <a:latin typeface="Montserrat"/>
              </a:rPr>
              <a:t>Revolutionizing parking solving urban parking challenges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20057" y="-2331083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38930" y="2134307"/>
            <a:ext cx="11130050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-Bold"/>
              </a:rPr>
              <a:t>Ideation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0107" y="3588163"/>
            <a:ext cx="11887695" cy="4652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We enable the users to see the available parking places in their chosen location</a:t>
            </a: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We provide additional income to the parking space owners</a:t>
            </a: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We use the empty spaces to provide efficient parking spots</a:t>
            </a: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We contribute to reduce traffic congestion on unban roads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68384" y="-2084520"/>
            <a:ext cx="8831880" cy="8831880"/>
          </a:xfrm>
          <a:custGeom>
            <a:avLst/>
            <a:gdLst/>
            <a:ahLst/>
            <a:cxnLst/>
            <a:rect r="r" b="b" t="t" l="l"/>
            <a:pathLst>
              <a:path h="8831880" w="883188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08264" y="99307"/>
            <a:ext cx="6511191" cy="11280306"/>
          </a:xfrm>
          <a:custGeom>
            <a:avLst/>
            <a:gdLst/>
            <a:ahLst/>
            <a:cxnLst/>
            <a:rect r="r" b="b" t="t" l="l"/>
            <a:pathLst>
              <a:path h="11280306" w="6511191">
                <a:moveTo>
                  <a:pt x="0" y="0"/>
                </a:moveTo>
                <a:lnTo>
                  <a:pt x="6511190" y="0"/>
                </a:lnTo>
                <a:lnTo>
                  <a:pt x="6511190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862" t="0" r="-66382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941393" y="2797072"/>
            <a:ext cx="4290504" cy="6461228"/>
            <a:chOff x="0" y="0"/>
            <a:chExt cx="1565187" cy="235707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65188" cy="2357074"/>
            </a:xfrm>
            <a:custGeom>
              <a:avLst/>
              <a:gdLst/>
              <a:ahLst/>
              <a:cxnLst/>
              <a:rect r="r" b="b" t="t" l="l"/>
              <a:pathLst>
                <a:path h="2357074" w="1565188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966592" y="2797072"/>
            <a:ext cx="4290504" cy="6461228"/>
            <a:chOff x="0" y="0"/>
            <a:chExt cx="1565187" cy="235707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65188" cy="2357074"/>
            </a:xfrm>
            <a:custGeom>
              <a:avLst/>
              <a:gdLst/>
              <a:ahLst/>
              <a:cxnLst/>
              <a:rect r="r" b="b" t="t" l="l"/>
              <a:pathLst>
                <a:path h="2357074" w="1565188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7272755" y="3125236"/>
            <a:ext cx="3678177" cy="3678177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38888" t="0" r="-38888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056104" y="2797072"/>
            <a:ext cx="4290504" cy="6461228"/>
            <a:chOff x="0" y="0"/>
            <a:chExt cx="1565187" cy="235707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65188" cy="2357074"/>
            </a:xfrm>
            <a:custGeom>
              <a:avLst/>
              <a:gdLst/>
              <a:ahLst/>
              <a:cxnLst/>
              <a:rect r="r" b="b" t="t" l="l"/>
              <a:pathLst>
                <a:path h="2357074" w="1565188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2362267" y="3125236"/>
            <a:ext cx="3678177" cy="3678177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7"/>
              <a:stretch>
                <a:fillRect l="0" t="-17500" r="0" b="-1750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4238979">
            <a:off x="-345749" y="-2366999"/>
            <a:ext cx="3493701" cy="5774713"/>
          </a:xfrm>
          <a:custGeom>
            <a:avLst/>
            <a:gdLst/>
            <a:ahLst/>
            <a:cxnLst/>
            <a:rect r="r" b="b" t="t" l="l"/>
            <a:pathLst>
              <a:path h="5774713" w="3493701">
                <a:moveTo>
                  <a:pt x="0" y="0"/>
                </a:moveTo>
                <a:lnTo>
                  <a:pt x="3493702" y="0"/>
                </a:lnTo>
                <a:lnTo>
                  <a:pt x="3493702" y="5774713"/>
                </a:lnTo>
                <a:lnTo>
                  <a:pt x="0" y="57747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3223036">
            <a:off x="15631061" y="3684321"/>
            <a:ext cx="6022673" cy="3553377"/>
          </a:xfrm>
          <a:custGeom>
            <a:avLst/>
            <a:gdLst/>
            <a:ahLst/>
            <a:cxnLst/>
            <a:rect r="r" b="b" t="t" l="l"/>
            <a:pathLst>
              <a:path h="3553377" w="6022673">
                <a:moveTo>
                  <a:pt x="0" y="0"/>
                </a:moveTo>
                <a:lnTo>
                  <a:pt x="6022673" y="0"/>
                </a:lnTo>
                <a:lnTo>
                  <a:pt x="6022673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2247556" y="2754816"/>
            <a:ext cx="3678177" cy="3678177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10"/>
              <a:stretch>
                <a:fillRect l="-51694" t="0" r="-51694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5584449" y="591298"/>
            <a:ext cx="7119102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Features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289336" y="6863283"/>
            <a:ext cx="3594618" cy="43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Bold"/>
              </a:rPr>
              <a:t>Real time parking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667336" y="7956311"/>
            <a:ext cx="2953329" cy="123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</a:rPr>
              <a:t>Users should be able to check real-time availability of parking spaces at various locations, including parking lots, garages, and on-street parking.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314534" y="6863283"/>
            <a:ext cx="3594618" cy="895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Bold"/>
              </a:rPr>
              <a:t>Payment Integration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404046" y="6863283"/>
            <a:ext cx="3594618" cy="43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Bold"/>
              </a:rPr>
              <a:t>GPS Navigation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47614" y="7700587"/>
            <a:ext cx="4749979" cy="1494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9"/>
              </a:lnSpc>
              <a:spcBef>
                <a:spcPct val="0"/>
              </a:spcBef>
            </a:pPr>
            <a:r>
              <a:rPr lang="en-US" sz="1713">
                <a:solidFill>
                  <a:srgbClr val="FFFFFF"/>
                </a:solidFill>
                <a:latin typeface="Montserrat"/>
              </a:rPr>
              <a:t>Enable secure, convenient in-app payments for parking reservations. Support various payment methods, including credit/debit cards, digital wallets, and mobile payment solutions.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177214" y="7456823"/>
            <a:ext cx="4086645" cy="197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0"/>
              </a:lnSpc>
            </a:pPr>
            <a:r>
              <a:rPr lang="en-US" sz="2257">
                <a:solidFill>
                  <a:srgbClr val="FFFFFF"/>
                </a:solidFill>
                <a:latin typeface="Canva Sans"/>
              </a:rPr>
              <a:t> Integration with GPS allows users to easily navigate to their chosen parking spot, minimizing the time spent searching for it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87719" y="-2942560"/>
            <a:ext cx="8996085" cy="8996085"/>
          </a:xfrm>
          <a:custGeom>
            <a:avLst/>
            <a:gdLst/>
            <a:ahLst/>
            <a:cxnLst/>
            <a:rect r="r" b="b" t="t" l="l"/>
            <a:pathLst>
              <a:path h="8996085" w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14326" y="6543974"/>
            <a:ext cx="5428652" cy="5428652"/>
          </a:xfrm>
          <a:custGeom>
            <a:avLst/>
            <a:gdLst/>
            <a:ahLst/>
            <a:cxnLst/>
            <a:rect r="r" b="b" t="t" l="l"/>
            <a:pathLst>
              <a:path h="5428652" w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3342394"/>
            <a:ext cx="4290504" cy="4970298"/>
            <a:chOff x="0" y="0"/>
            <a:chExt cx="1565187" cy="181317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65188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AutoShape 6" id="6"/>
          <p:cNvSpPr/>
          <p:nvPr/>
        </p:nvSpPr>
        <p:spPr>
          <a:xfrm rot="-5400000">
            <a:off x="3930071" y="5631302"/>
            <a:ext cx="377419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6225828" y="3342394"/>
            <a:ext cx="4290504" cy="4970298"/>
            <a:chOff x="0" y="0"/>
            <a:chExt cx="1565187" cy="18131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65188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AutoShape 9" id="9"/>
          <p:cNvSpPr/>
          <p:nvPr/>
        </p:nvSpPr>
        <p:spPr>
          <a:xfrm rot="-5400000">
            <a:off x="9191962" y="5631302"/>
            <a:ext cx="377419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4925882" y="6874980"/>
            <a:ext cx="6095177" cy="6095177"/>
          </a:xfrm>
          <a:custGeom>
            <a:avLst/>
            <a:gdLst/>
            <a:ahLst/>
            <a:cxnLst/>
            <a:rect r="r" b="b" t="t" l="l"/>
            <a:pathLst>
              <a:path h="6095177" w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487719" y="3342394"/>
            <a:ext cx="4290504" cy="4970298"/>
            <a:chOff x="0" y="0"/>
            <a:chExt cx="1565187" cy="18131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65188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-320654">
            <a:off x="15023685" y="2224"/>
            <a:ext cx="4471230" cy="2308815"/>
          </a:xfrm>
          <a:custGeom>
            <a:avLst/>
            <a:gdLst/>
            <a:ahLst/>
            <a:cxnLst/>
            <a:rect r="r" b="b" t="t" l="l"/>
            <a:pathLst>
              <a:path h="2308815" w="4471230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5651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661459">
            <a:off x="-860948" y="8286627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778223" y="6543974"/>
            <a:ext cx="7210834" cy="5994006"/>
          </a:xfrm>
          <a:custGeom>
            <a:avLst/>
            <a:gdLst/>
            <a:ahLst/>
            <a:cxnLst/>
            <a:rect r="r" b="b" t="t" l="l"/>
            <a:pathLst>
              <a:path h="5994006" w="7210834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828675"/>
            <a:ext cx="10922404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Sustainability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70371" y="3741078"/>
            <a:ext cx="2598564" cy="989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Neue Machina Ultra-Bold"/>
              </a:rPr>
              <a:t>Q1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70371" y="5106670"/>
            <a:ext cx="3732421" cy="1099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71" indent="-345435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Montserrat Bold"/>
              </a:rPr>
              <a:t>Economical sustainability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567500" y="3741078"/>
            <a:ext cx="2598564" cy="989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Neue Machina Ultra-Bold"/>
              </a:rPr>
              <a:t>Q2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567500" y="5086350"/>
            <a:ext cx="3797183" cy="1099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74" indent="-345437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Montserrat Bold"/>
              </a:rPr>
              <a:t>Social sustainability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487719" y="5106670"/>
            <a:ext cx="3980380" cy="1099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74" indent="-345437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Montserrat Bold"/>
              </a:rPr>
              <a:t>Environmental sustainability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951104" y="3741078"/>
            <a:ext cx="2598564" cy="989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Neue Machina Ultra-Bold"/>
              </a:rPr>
              <a:t>Q3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71137" y="594816"/>
            <a:ext cx="7465233" cy="7465233"/>
          </a:xfrm>
          <a:custGeom>
            <a:avLst/>
            <a:gdLst/>
            <a:ahLst/>
            <a:cxnLst/>
            <a:rect r="r" b="b" t="t" l="l"/>
            <a:pathLst>
              <a:path h="7465233" w="7465233">
                <a:moveTo>
                  <a:pt x="0" y="0"/>
                </a:moveTo>
                <a:lnTo>
                  <a:pt x="7465233" y="0"/>
                </a:lnTo>
                <a:lnTo>
                  <a:pt x="7465233" y="7465233"/>
                </a:lnTo>
                <a:lnTo>
                  <a:pt x="0" y="7465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71164" y="3973154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3224964" y="4105113"/>
            <a:ext cx="11475480" cy="11475480"/>
            <a:chOff x="0" y="0"/>
            <a:chExt cx="6355080" cy="63550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798107" y="7249562"/>
            <a:ext cx="3216307" cy="1145809"/>
          </a:xfrm>
          <a:custGeom>
            <a:avLst/>
            <a:gdLst/>
            <a:ahLst/>
            <a:cxnLst/>
            <a:rect r="r" b="b" t="t" l="l"/>
            <a:pathLst>
              <a:path h="1145809" w="3216307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077851" y="1478408"/>
            <a:ext cx="12132298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-Bold"/>
              </a:rPr>
              <a:t>Novelity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535847" y="3862518"/>
            <a:ext cx="3216307" cy="1145809"/>
          </a:xfrm>
          <a:custGeom>
            <a:avLst/>
            <a:gdLst/>
            <a:ahLst/>
            <a:cxnLst/>
            <a:rect r="r" b="b" t="t" l="l"/>
            <a:pathLst>
              <a:path h="1145809" w="3216307">
                <a:moveTo>
                  <a:pt x="0" y="0"/>
                </a:moveTo>
                <a:lnTo>
                  <a:pt x="3216306" y="0"/>
                </a:lnTo>
                <a:lnTo>
                  <a:pt x="3216306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572667" y="7249562"/>
            <a:ext cx="3216307" cy="1145809"/>
          </a:xfrm>
          <a:custGeom>
            <a:avLst/>
            <a:gdLst/>
            <a:ahLst/>
            <a:cxnLst/>
            <a:rect r="r" b="b" t="t" l="l"/>
            <a:pathLst>
              <a:path h="1145809" w="3216307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4195193" y="-4864633"/>
            <a:ext cx="9729266" cy="9729266"/>
          </a:xfrm>
          <a:custGeom>
            <a:avLst/>
            <a:gdLst/>
            <a:ahLst/>
            <a:cxnLst/>
            <a:rect r="r" b="b" t="t" l="l"/>
            <a:pathLst>
              <a:path h="9729266" w="9729266">
                <a:moveTo>
                  <a:pt x="0" y="0"/>
                </a:moveTo>
                <a:lnTo>
                  <a:pt x="9729267" y="0"/>
                </a:lnTo>
                <a:lnTo>
                  <a:pt x="9729267" y="9729266"/>
                </a:lnTo>
                <a:lnTo>
                  <a:pt x="0" y="9729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0344677">
            <a:off x="-877637" y="-716602"/>
            <a:ext cx="4140717" cy="2443023"/>
          </a:xfrm>
          <a:custGeom>
            <a:avLst/>
            <a:gdLst/>
            <a:ahLst/>
            <a:cxnLst/>
            <a:rect r="r" b="b" t="t" l="l"/>
            <a:pathLst>
              <a:path h="2443023" w="4140717">
                <a:moveTo>
                  <a:pt x="0" y="0"/>
                </a:moveTo>
                <a:lnTo>
                  <a:pt x="4140716" y="0"/>
                </a:lnTo>
                <a:lnTo>
                  <a:pt x="4140716" y="2443023"/>
                </a:lnTo>
                <a:lnTo>
                  <a:pt x="0" y="24430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788974" y="1621283"/>
            <a:ext cx="5382042" cy="5628279"/>
          </a:xfrm>
          <a:custGeom>
            <a:avLst/>
            <a:gdLst/>
            <a:ahLst/>
            <a:cxnLst/>
            <a:rect r="r" b="b" t="t" l="l"/>
            <a:pathLst>
              <a:path h="5628279" w="5382042">
                <a:moveTo>
                  <a:pt x="0" y="0"/>
                </a:moveTo>
                <a:lnTo>
                  <a:pt x="5382042" y="0"/>
                </a:lnTo>
                <a:lnTo>
                  <a:pt x="5382042" y="5628279"/>
                </a:lnTo>
                <a:lnTo>
                  <a:pt x="0" y="56282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785757" y="5904254"/>
            <a:ext cx="6716487" cy="6708091"/>
          </a:xfrm>
          <a:custGeom>
            <a:avLst/>
            <a:gdLst/>
            <a:ahLst/>
            <a:cxnLst/>
            <a:rect r="r" b="b" t="t" l="l"/>
            <a:pathLst>
              <a:path h="6708091" w="6716487">
                <a:moveTo>
                  <a:pt x="0" y="0"/>
                </a:moveTo>
                <a:lnTo>
                  <a:pt x="6716486" y="0"/>
                </a:lnTo>
                <a:lnTo>
                  <a:pt x="6716486" y="6708092"/>
                </a:lnTo>
                <a:lnTo>
                  <a:pt x="0" y="67080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979403" y="7377406"/>
            <a:ext cx="2853714" cy="842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Extra income generation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44244" y="3776050"/>
            <a:ext cx="2763115" cy="1232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9"/>
              </a:lnSpc>
              <a:spcBef>
                <a:spcPct val="0"/>
              </a:spcBef>
            </a:pPr>
            <a:r>
              <a:rPr lang="en-US" sz="2377">
                <a:solidFill>
                  <a:srgbClr val="01204C"/>
                </a:solidFill>
                <a:latin typeface="Montserrat Medium"/>
              </a:rPr>
              <a:t>Dynamic pricing and space untilization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753964" y="7377406"/>
            <a:ext cx="2853714" cy="842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Real time information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54044" y="1024236"/>
            <a:ext cx="6896632" cy="6896632"/>
          </a:xfrm>
          <a:custGeom>
            <a:avLst/>
            <a:gdLst/>
            <a:ahLst/>
            <a:cxnLst/>
            <a:rect r="r" b="b" t="t" l="l"/>
            <a:pathLst>
              <a:path h="6896632" w="6896632">
                <a:moveTo>
                  <a:pt x="0" y="0"/>
                </a:moveTo>
                <a:lnTo>
                  <a:pt x="6896633" y="0"/>
                </a:lnTo>
                <a:lnTo>
                  <a:pt x="6896633" y="6896632"/>
                </a:lnTo>
                <a:lnTo>
                  <a:pt x="0" y="6896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831439" y="3191290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1" y="0"/>
                </a:lnTo>
                <a:lnTo>
                  <a:pt x="8086061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1928816" y="449266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8" y="0"/>
                </a:lnTo>
                <a:lnTo>
                  <a:pt x="12718368" y="9388468"/>
                </a:lnTo>
                <a:lnTo>
                  <a:pt x="0" y="9388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823539" y="2903539"/>
            <a:ext cx="5366128" cy="5017329"/>
          </a:xfrm>
          <a:custGeom>
            <a:avLst/>
            <a:gdLst/>
            <a:ahLst/>
            <a:cxnLst/>
            <a:rect r="r" b="b" t="t" l="l"/>
            <a:pathLst>
              <a:path h="5017329" w="5366128">
                <a:moveTo>
                  <a:pt x="0" y="0"/>
                </a:moveTo>
                <a:lnTo>
                  <a:pt x="5366128" y="0"/>
                </a:lnTo>
                <a:lnTo>
                  <a:pt x="5366128" y="5017329"/>
                </a:lnTo>
                <a:lnTo>
                  <a:pt x="0" y="501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71219" y="4200702"/>
            <a:ext cx="8148349" cy="1685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DAFzGHwb8Fk</dc:identifier>
  <dcterms:modified xsi:type="dcterms:W3CDTF">2011-08-01T06:04:30Z</dcterms:modified>
  <cp:revision>1</cp:revision>
  <dc:title>Team Staw Hats</dc:title>
</cp:coreProperties>
</file>